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74" r:id="rId4"/>
    <p:sldId id="258" r:id="rId5"/>
    <p:sldId id="259" r:id="rId6"/>
    <p:sldId id="260" r:id="rId7"/>
    <p:sldId id="261" r:id="rId8"/>
    <p:sldId id="262" r:id="rId9"/>
    <p:sldId id="264" r:id="rId10"/>
    <p:sldId id="275" r:id="rId11"/>
    <p:sldId id="265" r:id="rId12"/>
    <p:sldId id="267" r:id="rId13"/>
    <p:sldId id="271" r:id="rId14"/>
    <p:sldId id="269" r:id="rId15"/>
    <p:sldId id="272" r:id="rId16"/>
    <p:sldId id="273" r:id="rId17"/>
  </p:sldIdLst>
  <p:sldSz cx="12192000" cy="6858000"/>
  <p:notesSz cx="6858000" cy="9144000"/>
  <p:custDataLst>
    <p:tags r:id="rId18"/>
  </p:custDataLst>
  <p:defaultTextStyle>
    <a:defPPr>
      <a:defRPr lang="en-US"/>
    </a:defPPr>
    <a:lvl1pPr marL="0" indent="0" algn="l" defTabSz="914400" rtl="0" eaLnBrk="1" fontAlgn="base" hangingPunct="1">
      <a:lnSpc>
        <a:spcPct val="100000"/>
      </a:lnSpc>
      <a:spcBef>
        <a:spcPct val="0"/>
      </a:spcBef>
      <a:spcAft>
        <a:spcPct val="0"/>
      </a:spcAft>
      <a:buSzTx/>
      <a:buFont typeface="Times New Roman"/>
      <a:buNone/>
      <a:defRPr kumimoji="0" sz="1800" b="0" i="0" u="none" baseline="0">
        <a:solidFill>
          <a:schemeClr val="tx1"/>
        </a:solidFill>
        <a:effectLst/>
        <a:latin typeface="Times New Roman"/>
      </a:defRPr>
    </a:lvl1pPr>
    <a:lvl2pPr marL="457200" indent="0" algn="l" defTabSz="914400" rtl="0" eaLnBrk="1" fontAlgn="base" hangingPunct="1">
      <a:lnSpc>
        <a:spcPct val="100000"/>
      </a:lnSpc>
      <a:spcBef>
        <a:spcPct val="0"/>
      </a:spcBef>
      <a:spcAft>
        <a:spcPct val="0"/>
      </a:spcAft>
      <a:buSzTx/>
      <a:buFont typeface="Times New Roman"/>
      <a:buNone/>
      <a:defRPr kumimoji="0" sz="1800" b="0" i="0" u="none" baseline="0">
        <a:solidFill>
          <a:schemeClr val="tx1"/>
        </a:solidFill>
        <a:effectLst/>
        <a:latin typeface="Times New Roman"/>
      </a:defRPr>
    </a:lvl2pPr>
    <a:lvl3pPr marL="914400" indent="0" algn="l" defTabSz="914400" rtl="0" eaLnBrk="1" fontAlgn="base" hangingPunct="1">
      <a:lnSpc>
        <a:spcPct val="100000"/>
      </a:lnSpc>
      <a:spcBef>
        <a:spcPct val="0"/>
      </a:spcBef>
      <a:spcAft>
        <a:spcPct val="0"/>
      </a:spcAft>
      <a:buSzTx/>
      <a:buFont typeface="Times New Roman"/>
      <a:buNone/>
      <a:defRPr kumimoji="0" sz="1800" b="0" i="0" u="none" baseline="0">
        <a:solidFill>
          <a:schemeClr val="tx1"/>
        </a:solidFill>
        <a:effectLst/>
        <a:latin typeface="Times New Roman"/>
      </a:defRPr>
    </a:lvl3pPr>
    <a:lvl4pPr marL="1371600" indent="0" algn="l" defTabSz="914400" rtl="0" eaLnBrk="1" fontAlgn="base" hangingPunct="1">
      <a:lnSpc>
        <a:spcPct val="100000"/>
      </a:lnSpc>
      <a:spcBef>
        <a:spcPct val="0"/>
      </a:spcBef>
      <a:spcAft>
        <a:spcPct val="0"/>
      </a:spcAft>
      <a:buSzTx/>
      <a:buFont typeface="Times New Roman"/>
      <a:buNone/>
      <a:defRPr kumimoji="0" sz="1800" b="0" i="0" u="none" baseline="0">
        <a:solidFill>
          <a:schemeClr val="tx1"/>
        </a:solidFill>
        <a:effectLst/>
        <a:latin typeface="Times New Roman"/>
      </a:defRPr>
    </a:lvl4pPr>
    <a:lvl5pPr marL="1828800" indent="0" algn="l" defTabSz="914400" rtl="0" eaLnBrk="1" fontAlgn="base" hangingPunct="1">
      <a:lnSpc>
        <a:spcPct val="100000"/>
      </a:lnSpc>
      <a:spcBef>
        <a:spcPct val="0"/>
      </a:spcBef>
      <a:spcAft>
        <a:spcPct val="0"/>
      </a:spcAft>
      <a:buSzTx/>
      <a:buFont typeface="Times New Roman"/>
      <a:buNone/>
      <a:defRPr kumimoji="0" sz="1800" b="0" i="0" u="none" baseline="0">
        <a:solidFill>
          <a:schemeClr val="tx1"/>
        </a:solidFill>
        <a:effectLst/>
        <a:latin typeface="Times New Roman"/>
      </a:defRPr>
    </a:lvl5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00"/>
  </p:normalViewPr>
  <p:slideViewPr>
    <p:cSldViewPr>
      <p:cViewPr varScale="1">
        <p:scale>
          <a:sx n="106" d="100"/>
          <a:sy n="106" d="100"/>
        </p:scale>
        <p:origin x="756"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 y="374651"/>
            <a:ext cx="11567584" cy="623440"/>
          </a:xfrm>
        </p:spPr>
        <p:txBody>
          <a:bodyPr/>
          <a:lstStyle/>
          <a:p>
            <a:pPr lvl="0"/>
            <a:r>
              <a:t>Click to edit Master title style</a:t>
            </a:r>
            <a:endParaRPr lang="en-US"/>
          </a:p>
        </p:txBody>
      </p:sp>
      <p:sp>
        <p:nvSpPr>
          <p:cNvPr id="3" name="Content Placeholder 2"/>
          <p:cNvSpPr>
            <a:spLocks noGrp="1"/>
          </p:cNvSpPr>
          <p:nvPr>
            <p:ph idx="1"/>
          </p:nvPr>
        </p:nvSpPr>
        <p:spPr>
          <a:xfrm>
            <a:off x="287867" y="2606676"/>
            <a:ext cx="11569700" cy="3025893"/>
          </a:xfrm>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80"/>
            </a:gs>
            <a:gs pos="100000">
              <a:srgbClr val="000000"/>
            </a:gs>
          </a:gsLst>
          <a:path path="rect">
            <a:fillToRect l="50000" t="50000" r="50000" b="50000"/>
          </a:path>
        </a:gradFill>
        <a:effectLst/>
      </p:bgPr>
    </p:bg>
    <p:spTree>
      <p:nvGrpSpPr>
        <p:cNvPr id="1" name=""/>
        <p:cNvGrpSpPr/>
        <p:nvPr/>
      </p:nvGrpSpPr>
      <p:grpSpPr>
        <a:xfrm>
          <a:off x="0" y="0"/>
          <a:ext cx="0" cy="0"/>
          <a:chOff x="0" y="0"/>
          <a:chExt cx="0" cy="0"/>
        </a:xfrm>
      </p:grpSpPr>
      <p:sp>
        <p:nvSpPr>
          <p:cNvPr id="18434" name="Title Placeholder 18433"/>
          <p:cNvSpPr>
            <a:spLocks noGrp="1"/>
          </p:cNvSpPr>
          <p:nvPr>
            <p:ph type="title"/>
          </p:nvPr>
        </p:nvSpPr>
        <p:spPr>
          <a:xfrm>
            <a:off x="254000" y="374651"/>
            <a:ext cx="11567584" cy="1417504"/>
          </a:xfrm>
          <a:prstGeom prst="rect">
            <a:avLst/>
          </a:prstGeom>
          <a:noFill/>
          <a:ln>
            <a:noFill/>
            <a:miter lim="800000"/>
          </a:ln>
        </p:spPr>
        <p:txBody>
          <a:bodyPr lIns="0" tIns="0" rIns="0" bIns="0">
            <a:spAutoFit/>
          </a:bodyPr>
          <a:lstStyle>
            <a:lvl1pPr marL="0" indent="252412" algn="ctr" defTabSz="914400"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stStyle>
          <a:p>
            <a:pPr lvl="0"/>
            <a:r>
              <a:t>Click to edit Master title style</a:t>
            </a:r>
          </a:p>
          <a:p>
            <a:endParaRPr/>
          </a:p>
        </p:txBody>
      </p:sp>
      <p:sp>
        <p:nvSpPr>
          <p:cNvPr id="18435" name="Text Placeholder 18434"/>
          <p:cNvSpPr>
            <a:spLocks noGrp="1"/>
          </p:cNvSpPr>
          <p:nvPr>
            <p:ph type="body" idx="1"/>
          </p:nvPr>
        </p:nvSpPr>
        <p:spPr>
          <a:xfrm>
            <a:off x="287867" y="2606676"/>
            <a:ext cx="11569700" cy="3422925"/>
          </a:xfrm>
          <a:prstGeom prst="rect">
            <a:avLst/>
          </a:prstGeom>
          <a:noFill/>
          <a:ln>
            <a:noFill/>
            <a:miter lim="800000"/>
          </a:ln>
        </p:spPr>
        <p:txBody>
          <a:bodyPr lIns="0" tIns="0" rIns="0" bIns="0">
            <a:spAutoFit/>
          </a:bodyPr>
          <a:lstStyle>
            <a:lvl1pPr marL="0" indent="252412"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lvl="0"/>
            <a:r>
              <a:t>Click to edit Master text styles</a:t>
            </a:r>
          </a:p>
          <a:p>
            <a:pPr lvl="1"/>
            <a:r>
              <a:t>Second level</a:t>
            </a:r>
          </a:p>
          <a:p>
            <a:pPr lvl="2"/>
            <a:r>
              <a:t>Third level</a:t>
            </a:r>
          </a:p>
          <a:p>
            <a:pPr lvl="3"/>
            <a:r>
              <a:t>Fourth level</a:t>
            </a:r>
          </a:p>
          <a:p>
            <a:pPr lvl="4"/>
            <a:r>
              <a:t>Fifth level</a:t>
            </a:r>
          </a:p>
          <a:p>
            <a:pPr lvl="4"/>
            <a:endParaRPr/>
          </a:p>
        </p:txBody>
      </p:sp>
    </p:spTree>
  </p:cSld>
  <p:clrMap bg1="lt1" tx1="dk1" bg2="lt2" tx2="dk2" accent1="accent1" accent2="accent2" accent3="accent3" accent4="accent4" accent5="accent5" accent6="accent6" hlink="hlink" folHlink="folHlink"/>
  <p:sldLayoutIdLst>
    <p:sldLayoutId id="2147483649" r:id="rId1"/>
  </p:sldLayoutIdLst>
  <p:transition/>
  <p:hf sldNum="0" hdr="0" dt="0"/>
  <p:txStyles>
    <p:titleStyle>
      <a:lvl1pPr marL="0" indent="252412" algn="ctr" defTabSz="914400" rtl="0" eaLnBrk="1" fontAlgn="base" hangingPunct="1">
        <a:lnSpc>
          <a:spcPct val="109000"/>
        </a:lnSpc>
        <a:spcBef>
          <a:spcPct val="20000"/>
        </a:spcBef>
        <a:spcAft>
          <a:spcPct val="0"/>
        </a:spcAft>
        <a:buClr>
          <a:srgbClr val="000000"/>
        </a:buClr>
        <a:buSzTx/>
        <a:buFontTx/>
        <a:buNone/>
        <a:defRPr kumimoji="0" sz="4000" b="1" i="0" u="none" baseline="0">
          <a:solidFill>
            <a:srgbClr val="FFFFFF"/>
          </a:solidFill>
          <a:effectLst/>
          <a:latin typeface="Times New Roman"/>
        </a:defRPr>
      </a:lvl1pPr>
    </p:titleStyle>
    <p:bodyStyle>
      <a:lvl1pPr marL="0" indent="252412" algn="l" defTabSz="914400" rtl="0" eaLnBrk="1" fontAlgn="base" hangingPunct="1">
        <a:lnSpc>
          <a:spcPct val="109000"/>
        </a:lnSpc>
        <a:spcBef>
          <a:spcPct val="20000"/>
        </a:spcBef>
        <a:spcAft>
          <a:spcPct val="0"/>
        </a:spcAft>
        <a:buClr>
          <a:srgbClr val="FFFF00"/>
        </a:buClr>
        <a:buSzTx/>
        <a:buFont typeface="Zurich Win95BT Roman"/>
        <a:buChar char="➤"/>
        <a:defRPr kumimoji="0"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sz="2000" b="0" i="0" u="none" baseline="0">
          <a:solidFill>
            <a:srgbClr val="99CCFF"/>
          </a:solidFill>
          <a:effectLst/>
          <a:latin typeface="Times New Roman"/>
        </a:defRPr>
      </a:lvl5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Click="0">
    <p:cut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4097"/>
          <p:cNvSpPr>
            <a:spLocks noGrp="1"/>
          </p:cNvSpPr>
          <p:nvPr>
            <p:ph type="title"/>
          </p:nvPr>
        </p:nvSpPr>
        <p:spPr>
          <a:xfrm>
            <a:off x="1723628" y="457200"/>
            <a:ext cx="8744744" cy="1231106"/>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00"/>
              </a:buClr>
            </a:pPr>
            <a:r>
              <a:rPr lang="en-US" sz="8000" dirty="0">
                <a:solidFill>
                  <a:srgbClr val="FFFF00"/>
                </a:solidFill>
                <a:latin typeface="Thunderbird"/>
              </a:rPr>
              <a:t>“By what authority”</a:t>
            </a:r>
          </a:p>
        </p:txBody>
      </p:sp>
      <p:sp>
        <p:nvSpPr>
          <p:cNvPr id="4099" name="Rectangle 4098"/>
          <p:cNvSpPr/>
          <p:nvPr/>
        </p:nvSpPr>
        <p:spPr>
          <a:xfrm>
            <a:off x="1618456" y="1905000"/>
            <a:ext cx="8955088" cy="138113"/>
          </a:xfrm>
          <a:prstGeom prst="rect">
            <a:avLst/>
          </a:prstGeom>
          <a:solidFill>
            <a:srgbClr val="E50000"/>
          </a:solidFill>
          <a:ln>
            <a:noFill/>
            <a:miter lim="800000"/>
          </a:ln>
        </p:spPr>
        <p:txBody>
          <a:bodyPr/>
          <a:lstStyle/>
          <a:p>
            <a:endParaRPr lang="en-US"/>
          </a:p>
        </p:txBody>
      </p:sp>
      <p:sp>
        <p:nvSpPr>
          <p:cNvPr id="4100" name="Text Placeholder 4099"/>
          <p:cNvSpPr>
            <a:spLocks noGrp="1"/>
          </p:cNvSpPr>
          <p:nvPr>
            <p:ph type="body" idx="1"/>
          </p:nvPr>
        </p:nvSpPr>
        <p:spPr>
          <a:xfrm>
            <a:off x="685800" y="2259807"/>
            <a:ext cx="10972800" cy="3914918"/>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90000"/>
              </a:lnSpc>
              <a:buNone/>
            </a:pPr>
            <a:r>
              <a:rPr sz="4800" b="1" dirty="0">
                <a:latin typeface="Times New Roman"/>
              </a:rPr>
              <a:t>Matthew 21:23-27</a:t>
            </a:r>
          </a:p>
          <a:p>
            <a:pPr algn="ctr">
              <a:lnSpc>
                <a:spcPct val="90000"/>
              </a:lnSpc>
              <a:buNone/>
            </a:pPr>
            <a:r>
              <a:rPr lang="en-US" sz="4800" b="1" dirty="0">
                <a:latin typeface="Times New Roman"/>
              </a:rPr>
              <a:t> Lord’s answer: “Baptism of John…”</a:t>
            </a:r>
          </a:p>
          <a:p>
            <a:pPr algn="ctr">
              <a:lnSpc>
                <a:spcPct val="90000"/>
              </a:lnSpc>
              <a:buNone/>
            </a:pPr>
            <a:r>
              <a:rPr lang="en-US" sz="4800" b="1" dirty="0">
                <a:latin typeface="Times New Roman"/>
              </a:rPr>
              <a:t>Two Sources of Authority:</a:t>
            </a:r>
          </a:p>
          <a:p>
            <a:pPr algn="ctr">
              <a:lnSpc>
                <a:spcPct val="90000"/>
              </a:lnSpc>
              <a:buNone/>
            </a:pPr>
            <a:r>
              <a:rPr lang="en-US" sz="4800" b="1" dirty="0">
                <a:latin typeface="Times New Roman"/>
              </a:rPr>
              <a:t>Accepted – Rejected</a:t>
            </a:r>
          </a:p>
          <a:p>
            <a:pPr algn="ctr">
              <a:lnSpc>
                <a:spcPct val="90000"/>
              </a:lnSpc>
              <a:buNone/>
            </a:pPr>
            <a:r>
              <a:rPr lang="en-US" sz="4800" b="1" dirty="0">
                <a:latin typeface="Times New Roman"/>
              </a:rPr>
              <a:t>Matthew 7:23</a:t>
            </a:r>
          </a:p>
        </p:txBody>
      </p:sp>
    </p:spTree>
  </p:cSld>
  <p:clrMapOvr>
    <a:masterClrMapping/>
  </p:clrMapOvr>
  <mc:AlternateContent xmlns:mc="http://schemas.openxmlformats.org/markup-compatibility/2006" xmlns:p14="http://schemas.microsoft.com/office/powerpoint/2010/main">
    <mc:Choice Requires="p14">
      <p:transition p14:dur="100" advClick="0">
        <p:cut/>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med" advClick="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 calcmode="lin" valueType="num">
                                      <p:cBhvr>
                                        <p:cTn id="7" dur="500" fill="hold"/>
                                        <p:tgtEl>
                                          <p:spTgt spid="410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10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10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100">
                                            <p:txEl>
                                              <p:pRg st="1" end="1"/>
                                            </p:txEl>
                                          </p:spTgt>
                                        </p:tgtEl>
                                        <p:attrNameLst>
                                          <p:attrName>style.visibility</p:attrName>
                                        </p:attrNameLst>
                                      </p:cBhvr>
                                      <p:to>
                                        <p:strVal val="visible"/>
                                      </p:to>
                                    </p:set>
                                    <p:anim calcmode="lin" valueType="num">
                                      <p:cBhvr>
                                        <p:cTn id="14" dur="500" fill="hold"/>
                                        <p:tgtEl>
                                          <p:spTgt spid="410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10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10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100">
                                            <p:txEl>
                                              <p:pRg st="2" end="2"/>
                                            </p:txEl>
                                          </p:spTgt>
                                        </p:tgtEl>
                                        <p:attrNameLst>
                                          <p:attrName>style.visibility</p:attrName>
                                        </p:attrNameLst>
                                      </p:cBhvr>
                                      <p:to>
                                        <p:strVal val="visible"/>
                                      </p:to>
                                    </p:set>
                                    <p:anim calcmode="lin" valueType="num">
                                      <p:cBhvr>
                                        <p:cTn id="21" dur="500" fill="hold"/>
                                        <p:tgtEl>
                                          <p:spTgt spid="410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100">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10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100">
                                            <p:txEl>
                                              <p:pRg st="3" end="3"/>
                                            </p:txEl>
                                          </p:spTgt>
                                        </p:tgtEl>
                                        <p:attrNameLst>
                                          <p:attrName>style.visibility</p:attrName>
                                        </p:attrNameLst>
                                      </p:cBhvr>
                                      <p:to>
                                        <p:strVal val="visible"/>
                                      </p:to>
                                    </p:set>
                                    <p:anim calcmode="lin" valueType="num">
                                      <p:cBhvr>
                                        <p:cTn id="28" dur="500" fill="hold"/>
                                        <p:tgtEl>
                                          <p:spTgt spid="4100">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100">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10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100">
                                            <p:txEl>
                                              <p:pRg st="4" end="4"/>
                                            </p:txEl>
                                          </p:spTgt>
                                        </p:tgtEl>
                                        <p:attrNameLst>
                                          <p:attrName>style.visibility</p:attrName>
                                        </p:attrNameLst>
                                      </p:cBhvr>
                                      <p:to>
                                        <p:strVal val="visible"/>
                                      </p:to>
                                    </p:set>
                                    <p:anim calcmode="lin" valueType="num">
                                      <p:cBhvr>
                                        <p:cTn id="35" dur="500" fill="hold"/>
                                        <p:tgtEl>
                                          <p:spTgt spid="4100">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100">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1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4097"/>
          <p:cNvSpPr>
            <a:spLocks noGrp="1"/>
          </p:cNvSpPr>
          <p:nvPr>
            <p:ph type="title"/>
          </p:nvPr>
        </p:nvSpPr>
        <p:spPr>
          <a:xfrm>
            <a:off x="1723628" y="457200"/>
            <a:ext cx="8744744" cy="2462213"/>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00"/>
              </a:buClr>
            </a:pPr>
            <a:r>
              <a:rPr lang="en-US" sz="8000" dirty="0">
                <a:solidFill>
                  <a:srgbClr val="FFFF00"/>
                </a:solidFill>
                <a:latin typeface="Thunderbird"/>
              </a:rPr>
              <a:t>No Clearer Test Of Discipleship</a:t>
            </a:r>
          </a:p>
        </p:txBody>
      </p:sp>
      <p:sp>
        <p:nvSpPr>
          <p:cNvPr id="4099" name="Rectangle 4098"/>
          <p:cNvSpPr/>
          <p:nvPr/>
        </p:nvSpPr>
        <p:spPr>
          <a:xfrm>
            <a:off x="1618456" y="2850356"/>
            <a:ext cx="8955088" cy="138113"/>
          </a:xfrm>
          <a:prstGeom prst="rect">
            <a:avLst/>
          </a:prstGeom>
          <a:solidFill>
            <a:srgbClr val="E50000"/>
          </a:solidFill>
          <a:ln>
            <a:noFill/>
            <a:miter lim="800000"/>
          </a:ln>
        </p:spPr>
        <p:txBody>
          <a:bodyPr/>
          <a:lstStyle/>
          <a:p>
            <a:endParaRPr lang="en-US"/>
          </a:p>
        </p:txBody>
      </p:sp>
      <p:sp>
        <p:nvSpPr>
          <p:cNvPr id="4100" name="Text Placeholder 4099"/>
          <p:cNvSpPr>
            <a:spLocks noGrp="1"/>
          </p:cNvSpPr>
          <p:nvPr>
            <p:ph type="body" idx="1"/>
          </p:nvPr>
        </p:nvSpPr>
        <p:spPr>
          <a:xfrm>
            <a:off x="762000" y="3200400"/>
            <a:ext cx="10972800" cy="3016210"/>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90000"/>
              </a:lnSpc>
              <a:buNone/>
            </a:pPr>
            <a:r>
              <a:rPr sz="4000" b="1" dirty="0">
                <a:latin typeface="Times New Roman"/>
              </a:rPr>
              <a:t>John 10:26,27</a:t>
            </a:r>
          </a:p>
          <a:p>
            <a:pPr algn="ctr">
              <a:lnSpc>
                <a:spcPct val="90000"/>
              </a:lnSpc>
              <a:buNone/>
            </a:pPr>
            <a:r>
              <a:rPr lang="en-US" sz="4000" b="1" dirty="0">
                <a:latin typeface="Times New Roman"/>
              </a:rPr>
              <a:t> Matthew 17:1-5 </a:t>
            </a:r>
          </a:p>
          <a:p>
            <a:pPr algn="ctr">
              <a:lnSpc>
                <a:spcPct val="90000"/>
              </a:lnSpc>
              <a:buNone/>
            </a:pPr>
            <a:r>
              <a:rPr lang="en-US" sz="4000" b="1" dirty="0">
                <a:latin typeface="Times New Roman"/>
              </a:rPr>
              <a:t>Habakkuk 2:20 “20 But the Lord is in His holy temple.  Let all the earth keep silence before Him.” </a:t>
            </a:r>
          </a:p>
        </p:txBody>
      </p:sp>
    </p:spTree>
    <p:extLst>
      <p:ext uri="{BB962C8B-B14F-4D97-AF65-F5344CB8AC3E}">
        <p14:creationId xmlns:p14="http://schemas.microsoft.com/office/powerpoint/2010/main" val="2073548248"/>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 calcmode="lin" valueType="num">
                                      <p:cBhvr>
                                        <p:cTn id="7" dur="500" fill="hold"/>
                                        <p:tgtEl>
                                          <p:spTgt spid="410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10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10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100">
                                            <p:txEl>
                                              <p:pRg st="1" end="1"/>
                                            </p:txEl>
                                          </p:spTgt>
                                        </p:tgtEl>
                                        <p:attrNameLst>
                                          <p:attrName>style.visibility</p:attrName>
                                        </p:attrNameLst>
                                      </p:cBhvr>
                                      <p:to>
                                        <p:strVal val="visible"/>
                                      </p:to>
                                    </p:set>
                                    <p:anim calcmode="lin" valueType="num">
                                      <p:cBhvr>
                                        <p:cTn id="14" dur="500" fill="hold"/>
                                        <p:tgtEl>
                                          <p:spTgt spid="410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10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10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100">
                                            <p:txEl>
                                              <p:pRg st="2" end="2"/>
                                            </p:txEl>
                                          </p:spTgt>
                                        </p:tgtEl>
                                        <p:attrNameLst>
                                          <p:attrName>style.visibility</p:attrName>
                                        </p:attrNameLst>
                                      </p:cBhvr>
                                      <p:to>
                                        <p:strVal val="visible"/>
                                      </p:to>
                                    </p:set>
                                    <p:anim calcmode="lin" valueType="num">
                                      <p:cBhvr>
                                        <p:cTn id="21" dur="1000" fill="hold"/>
                                        <p:tgtEl>
                                          <p:spTgt spid="4100">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10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1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5121"/>
          <p:cNvSpPr>
            <a:spLocks noGrp="1"/>
          </p:cNvSpPr>
          <p:nvPr>
            <p:ph type="title"/>
          </p:nvPr>
        </p:nvSpPr>
        <p:spPr>
          <a:xfrm>
            <a:off x="792162" y="381666"/>
            <a:ext cx="10333037" cy="2243691"/>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81000"/>
              </a:lnSpc>
              <a:buClr>
                <a:srgbClr val="FFFFFF"/>
              </a:buClr>
            </a:pPr>
            <a:r>
              <a:rPr lang="en-US" sz="6000" dirty="0"/>
              <a:t>Cannot claim Christ as our Savior unless we accept Him as our Lord </a:t>
            </a:r>
            <a:endParaRPr sz="6000" dirty="0"/>
          </a:p>
        </p:txBody>
      </p:sp>
      <p:sp>
        <p:nvSpPr>
          <p:cNvPr id="5123" name="Rectangle 5122"/>
          <p:cNvSpPr/>
          <p:nvPr/>
        </p:nvSpPr>
        <p:spPr>
          <a:xfrm>
            <a:off x="1539081" y="2625357"/>
            <a:ext cx="8961438" cy="166689"/>
          </a:xfrm>
          <a:prstGeom prst="rect">
            <a:avLst/>
          </a:prstGeom>
          <a:solidFill>
            <a:srgbClr val="E50000"/>
          </a:solidFill>
          <a:ln>
            <a:noFill/>
            <a:miter lim="800000"/>
          </a:ln>
        </p:spPr>
        <p:txBody>
          <a:bodyPr/>
          <a:lstStyle/>
          <a:p>
            <a:endParaRPr lang="en-US"/>
          </a:p>
        </p:txBody>
      </p:sp>
      <p:sp>
        <p:nvSpPr>
          <p:cNvPr id="5124" name="Text Placeholder 5123"/>
          <p:cNvSpPr>
            <a:spLocks noGrp="1"/>
          </p:cNvSpPr>
          <p:nvPr>
            <p:ph type="body" idx="1"/>
          </p:nvPr>
        </p:nvSpPr>
        <p:spPr>
          <a:xfrm>
            <a:off x="792162" y="2971800"/>
            <a:ext cx="10409238" cy="3323987"/>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sz="4000" b="1" dirty="0"/>
              <a:t>Acts 2:36 "</a:t>
            </a:r>
            <a:r>
              <a:rPr lang="en-US" sz="4000" b="1" dirty="0"/>
              <a:t>God has made this Jesus, whom you crucified, both Lord and Christ.”</a:t>
            </a:r>
          </a:p>
          <a:p>
            <a:pPr algn="ctr">
              <a:lnSpc>
                <a:spcPct val="100000"/>
              </a:lnSpc>
              <a:buNone/>
            </a:pPr>
            <a:r>
              <a:rPr sz="4000" b="1" dirty="0"/>
              <a:t>James 4:11,12 "</a:t>
            </a:r>
            <a:r>
              <a:rPr lang="en-US" sz="4000" b="1" dirty="0"/>
              <a:t>There is one Lawgiver”</a:t>
            </a:r>
          </a:p>
          <a:p>
            <a:pPr algn="ctr">
              <a:lnSpc>
                <a:spcPct val="100000"/>
              </a:lnSpc>
              <a:buNone/>
            </a:pPr>
            <a:r>
              <a:rPr lang="en-US" sz="4000" b="1" dirty="0"/>
              <a:t>If our life’s work is to stand the test in the day of judgment, we must act by divine authority</a:t>
            </a:r>
            <a:endParaRPr sz="4000" b="1" dirty="0"/>
          </a:p>
        </p:txBody>
      </p:sp>
    </p:spTree>
  </p:cSld>
  <p:clrMapOvr>
    <a:masterClrMapping/>
  </p:clrMapOvr>
  <mc:AlternateContent xmlns:mc="http://schemas.openxmlformats.org/markup-compatibility/2006" xmlns:p14="http://schemas.microsoft.com/office/powerpoint/2010/main">
    <mc:Choice Requires="p14">
      <p:transition p14:dur="100" advClick="0">
        <p:cut/>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med" advClick="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 calcmode="lin" valueType="num">
                                      <p:cBhvr>
                                        <p:cTn id="7" dur="500" fill="hold"/>
                                        <p:tgtEl>
                                          <p:spTgt spid="512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12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12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124">
                                            <p:txEl>
                                              <p:pRg st="1" end="1"/>
                                            </p:txEl>
                                          </p:spTgt>
                                        </p:tgtEl>
                                        <p:attrNameLst>
                                          <p:attrName>style.visibility</p:attrName>
                                        </p:attrNameLst>
                                      </p:cBhvr>
                                      <p:to>
                                        <p:strVal val="visible"/>
                                      </p:to>
                                    </p:set>
                                    <p:anim calcmode="lin" valueType="num">
                                      <p:cBhvr>
                                        <p:cTn id="14" dur="500" fill="hold"/>
                                        <p:tgtEl>
                                          <p:spTgt spid="512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12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12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124">
                                            <p:txEl>
                                              <p:pRg st="2" end="2"/>
                                            </p:txEl>
                                          </p:spTgt>
                                        </p:tgtEl>
                                        <p:attrNameLst>
                                          <p:attrName>style.visibility</p:attrName>
                                        </p:attrNameLst>
                                      </p:cBhvr>
                                      <p:to>
                                        <p:strVal val="visible"/>
                                      </p:to>
                                    </p:set>
                                    <p:anim calcmode="lin" valueType="num">
                                      <p:cBhvr>
                                        <p:cTn id="21" dur="500" fill="hold"/>
                                        <p:tgtEl>
                                          <p:spTgt spid="512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12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1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145"/>
          <p:cNvSpPr>
            <a:spLocks noGrp="1"/>
          </p:cNvSpPr>
          <p:nvPr>
            <p:ph type="title"/>
          </p:nvPr>
        </p:nvSpPr>
        <p:spPr>
          <a:xfrm>
            <a:off x="1483518" y="990600"/>
            <a:ext cx="9224963" cy="4616648"/>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10000" dirty="0"/>
              <a:t>“FROM HEAVEN, OR OF MEN?”</a:t>
            </a:r>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7169"/>
          <p:cNvSpPr>
            <a:spLocks noGrp="1"/>
          </p:cNvSpPr>
          <p:nvPr>
            <p:ph type="title"/>
          </p:nvPr>
        </p:nvSpPr>
        <p:spPr>
          <a:xfrm>
            <a:off x="1550987" y="609600"/>
            <a:ext cx="9090025" cy="4924425"/>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8000" dirty="0"/>
              <a:t>Do Most People Not Realize The Need For Authority From Heaven?</a:t>
            </a:r>
          </a:p>
        </p:txBody>
      </p:sp>
    </p:spTree>
  </p:cSld>
  <p:clrMapOvr>
    <a:masterClrMapping/>
  </p:clrMapOvr>
  <p:transition spd="med" advClick="0">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8193"/>
          <p:cNvSpPr>
            <a:spLocks noGrp="1"/>
          </p:cNvSpPr>
          <p:nvPr>
            <p:ph type="title"/>
          </p:nvPr>
        </p:nvSpPr>
        <p:spPr>
          <a:xfrm>
            <a:off x="1535114" y="0"/>
            <a:ext cx="9090025" cy="2215991"/>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7200" dirty="0"/>
              <a:t>"Assume" Practices Are Acceptable</a:t>
            </a:r>
            <a:endParaRPr sz="11200" dirty="0"/>
          </a:p>
        </p:txBody>
      </p:sp>
      <p:sp>
        <p:nvSpPr>
          <p:cNvPr id="8195" name="Rectangle 8194"/>
          <p:cNvSpPr/>
          <p:nvPr/>
        </p:nvSpPr>
        <p:spPr>
          <a:xfrm>
            <a:off x="1570831" y="2362200"/>
            <a:ext cx="9090025" cy="171450"/>
          </a:xfrm>
          <a:prstGeom prst="rect">
            <a:avLst/>
          </a:prstGeom>
          <a:solidFill>
            <a:srgbClr val="E50000"/>
          </a:solidFill>
          <a:ln>
            <a:noFill/>
            <a:miter lim="800000"/>
          </a:ln>
        </p:spPr>
        <p:txBody>
          <a:bodyPr/>
          <a:lstStyle/>
          <a:p>
            <a:endParaRPr lang="en-US"/>
          </a:p>
        </p:txBody>
      </p:sp>
      <p:sp>
        <p:nvSpPr>
          <p:cNvPr id="8196" name="Text Placeholder 8195"/>
          <p:cNvSpPr>
            <a:spLocks noGrp="1"/>
          </p:cNvSpPr>
          <p:nvPr>
            <p:ph type="body" idx="1"/>
          </p:nvPr>
        </p:nvSpPr>
        <p:spPr>
          <a:xfrm>
            <a:off x="876300" y="2834712"/>
            <a:ext cx="10439399" cy="2979277"/>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lang="en-US" sz="4400" b="1" i="1" dirty="0">
                <a:latin typeface="Times New Roman"/>
              </a:rPr>
              <a:t>“God is pleased with what man want to offer.”</a:t>
            </a:r>
            <a:endParaRPr lang="en-US" sz="4400" dirty="0">
              <a:latin typeface="Times New Roman"/>
            </a:endParaRPr>
          </a:p>
          <a:p>
            <a:pPr algn="ctr">
              <a:lnSpc>
                <a:spcPct val="100000"/>
              </a:lnSpc>
              <a:buNone/>
            </a:pPr>
            <a:r>
              <a:rPr lang="en-US" sz="4400" dirty="0">
                <a:latin typeface="Times New Roman"/>
              </a:rPr>
              <a:t>Man hasn’t listened to God - “Will Worship”</a:t>
            </a:r>
          </a:p>
          <a:p>
            <a:pPr algn="ctr">
              <a:lnSpc>
                <a:spcPct val="100000"/>
              </a:lnSpc>
              <a:buNone/>
            </a:pPr>
            <a:r>
              <a:rPr lang="en-US" sz="4400" dirty="0">
                <a:latin typeface="Times New Roman"/>
              </a:rPr>
              <a:t>Colossians 2:20-23 “self-imposed religion”</a:t>
            </a:r>
            <a:endParaRPr sz="4400" dirty="0">
              <a:latin typeface="Times New Roman"/>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 calcmode="lin" valueType="num">
                                      <p:cBhvr>
                                        <p:cTn id="7" dur="500" fill="hold"/>
                                        <p:tgtEl>
                                          <p:spTgt spid="819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19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19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196">
                                            <p:txEl>
                                              <p:pRg st="1" end="1"/>
                                            </p:txEl>
                                          </p:spTgt>
                                        </p:tgtEl>
                                        <p:attrNameLst>
                                          <p:attrName>style.visibility</p:attrName>
                                        </p:attrNameLst>
                                      </p:cBhvr>
                                      <p:to>
                                        <p:strVal val="visible"/>
                                      </p:to>
                                    </p:set>
                                    <p:anim calcmode="lin" valueType="num">
                                      <p:cBhvr>
                                        <p:cTn id="14" dur="500" fill="hold"/>
                                        <p:tgtEl>
                                          <p:spTgt spid="819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19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19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196">
                                            <p:txEl>
                                              <p:pRg st="2" end="2"/>
                                            </p:txEl>
                                          </p:spTgt>
                                        </p:tgtEl>
                                        <p:attrNameLst>
                                          <p:attrName>style.visibility</p:attrName>
                                        </p:attrNameLst>
                                      </p:cBhvr>
                                      <p:to>
                                        <p:strVal val="visible"/>
                                      </p:to>
                                    </p:set>
                                    <p:anim calcmode="lin" valueType="num">
                                      <p:cBhvr>
                                        <p:cTn id="21" dur="500" fill="hold"/>
                                        <p:tgtEl>
                                          <p:spTgt spid="819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19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1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9217"/>
          <p:cNvSpPr>
            <a:spLocks noGrp="1"/>
          </p:cNvSpPr>
          <p:nvPr>
            <p:ph type="title"/>
          </p:nvPr>
        </p:nvSpPr>
        <p:spPr>
          <a:xfrm>
            <a:off x="838200" y="1588"/>
            <a:ext cx="10286999" cy="3693319"/>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lang="en-US" sz="4800" dirty="0"/>
              <a:t>FUNDAMENTAL DIFFERENCE IN THE MEMBER OF THE LORD'S 	CHURCH AND THE DENOMINATIONAL WORLD IS ATTITUDE TOWARD AUTHORITY</a:t>
            </a:r>
            <a:endParaRPr sz="4800" dirty="0"/>
          </a:p>
        </p:txBody>
      </p:sp>
      <p:sp>
        <p:nvSpPr>
          <p:cNvPr id="9219" name="Rectangle 9218"/>
          <p:cNvSpPr/>
          <p:nvPr/>
        </p:nvSpPr>
        <p:spPr>
          <a:xfrm>
            <a:off x="1480343" y="3694907"/>
            <a:ext cx="9231313" cy="173037"/>
          </a:xfrm>
          <a:prstGeom prst="rect">
            <a:avLst/>
          </a:prstGeom>
          <a:solidFill>
            <a:srgbClr val="E50000"/>
          </a:solidFill>
          <a:ln>
            <a:noFill/>
            <a:miter lim="800000"/>
          </a:ln>
        </p:spPr>
        <p:txBody>
          <a:bodyPr/>
          <a:lstStyle/>
          <a:p>
            <a:endParaRPr lang="en-US"/>
          </a:p>
        </p:txBody>
      </p:sp>
      <p:sp>
        <p:nvSpPr>
          <p:cNvPr id="9220" name="Text Placeholder 9219"/>
          <p:cNvSpPr>
            <a:spLocks noGrp="1"/>
          </p:cNvSpPr>
          <p:nvPr>
            <p:ph type="body" idx="1"/>
          </p:nvPr>
        </p:nvSpPr>
        <p:spPr>
          <a:xfrm>
            <a:off x="1508124" y="3962400"/>
            <a:ext cx="8947150" cy="2585323"/>
          </a:xfrm>
          <a:noFill/>
          <a:ln>
            <a:noFill/>
            <a:miter lim="800000"/>
          </a:ln>
        </p:spPr>
        <p:txBody>
          <a:bodyPr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sz="4000" b="1" dirty="0">
                <a:latin typeface="Times New Roman"/>
              </a:rPr>
              <a:t>Recognize need for authority </a:t>
            </a:r>
            <a:r>
              <a:rPr lang="en-US" sz="4000" b="1" dirty="0">
                <a:latin typeface="Times New Roman"/>
              </a:rPr>
              <a:t>–</a:t>
            </a:r>
            <a:r>
              <a:rPr sz="4000" b="1" dirty="0">
                <a:latin typeface="Times New Roman"/>
              </a:rPr>
              <a:t> where it must be from </a:t>
            </a:r>
            <a:r>
              <a:rPr lang="en-US" sz="4000" b="1" dirty="0">
                <a:latin typeface="Times New Roman"/>
              </a:rPr>
              <a:t>–</a:t>
            </a:r>
            <a:r>
              <a:rPr sz="4000" b="1" dirty="0">
                <a:latin typeface="Times New Roman"/>
              </a:rPr>
              <a:t> how it may be determined</a:t>
            </a:r>
            <a:endParaRPr sz="4000" dirty="0">
              <a:latin typeface="Times New Roman"/>
            </a:endParaRPr>
          </a:p>
          <a:p>
            <a:pPr algn="ctr">
              <a:lnSpc>
                <a:spcPct val="100000"/>
              </a:lnSpc>
              <a:buNone/>
            </a:pPr>
            <a:r>
              <a:rPr sz="4000" b="1" dirty="0">
                <a:latin typeface="Times New Roman"/>
              </a:rPr>
              <a:t>Ephesians 5:24</a:t>
            </a:r>
            <a:endParaRPr sz="4000" dirty="0">
              <a:latin typeface="Times New Roman"/>
            </a:endParaRPr>
          </a:p>
        </p:txBody>
      </p:sp>
    </p:spTree>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 calcmode="lin" valueType="num">
                                      <p:cBhvr>
                                        <p:cTn id="7" dur="500" fill="hold"/>
                                        <p:tgtEl>
                                          <p:spTgt spid="922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22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22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220">
                                            <p:txEl>
                                              <p:pRg st="1" end="1"/>
                                            </p:txEl>
                                          </p:spTgt>
                                        </p:tgtEl>
                                        <p:attrNameLst>
                                          <p:attrName>style.visibility</p:attrName>
                                        </p:attrNameLst>
                                      </p:cBhvr>
                                      <p:to>
                                        <p:strVal val="visible"/>
                                      </p:to>
                                    </p:set>
                                    <p:anim calcmode="lin" valueType="num">
                                      <p:cBhvr>
                                        <p:cTn id="14" dur="500" fill="hold"/>
                                        <p:tgtEl>
                                          <p:spTgt spid="922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22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2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1265"/>
          <p:cNvSpPr>
            <a:spLocks noGrp="1"/>
          </p:cNvSpPr>
          <p:nvPr>
            <p:ph type="title"/>
          </p:nvPr>
        </p:nvSpPr>
        <p:spPr>
          <a:xfrm>
            <a:off x="1614488" y="-7937"/>
            <a:ext cx="8951912" cy="1661993"/>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5400" dirty="0"/>
              <a:t>Sources Of Authority To Which Men Look:</a:t>
            </a:r>
          </a:p>
        </p:txBody>
      </p:sp>
      <p:sp>
        <p:nvSpPr>
          <p:cNvPr id="11267" name="Rectangle 11266"/>
          <p:cNvSpPr/>
          <p:nvPr/>
        </p:nvSpPr>
        <p:spPr>
          <a:xfrm>
            <a:off x="1742792" y="1752600"/>
            <a:ext cx="8951912" cy="138113"/>
          </a:xfrm>
          <a:prstGeom prst="rect">
            <a:avLst/>
          </a:prstGeom>
          <a:solidFill>
            <a:srgbClr val="E50000"/>
          </a:solidFill>
          <a:ln>
            <a:noFill/>
            <a:miter lim="800000"/>
          </a:ln>
        </p:spPr>
        <p:txBody>
          <a:bodyPr/>
          <a:lstStyle/>
          <a:p>
            <a:endParaRPr lang="en-US"/>
          </a:p>
        </p:txBody>
      </p:sp>
      <p:sp>
        <p:nvSpPr>
          <p:cNvPr id="11268" name="Text Placeholder 11267"/>
          <p:cNvSpPr>
            <a:spLocks noGrp="1"/>
          </p:cNvSpPr>
          <p:nvPr>
            <p:ph type="body" idx="1"/>
          </p:nvPr>
        </p:nvSpPr>
        <p:spPr>
          <a:xfrm>
            <a:off x="914400" y="1989257"/>
            <a:ext cx="10363199" cy="4210383"/>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nSpc>
                <a:spcPct val="100000"/>
              </a:lnSpc>
              <a:buNone/>
            </a:pPr>
            <a:r>
              <a:rPr sz="3600" b="1" dirty="0">
                <a:effectLst>
                  <a:outerShdw blurRad="38100" dist="38100" dir="2700000" algn="tl">
                    <a:srgbClr val="000000">
                      <a:alpha val="43137"/>
                    </a:srgbClr>
                  </a:outerShdw>
                </a:effectLst>
                <a:latin typeface="Zurich BlkEx BT Black"/>
              </a:rPr>
              <a:t>Think Practices Please God-</a:t>
            </a:r>
          </a:p>
          <a:p>
            <a:pPr>
              <a:lnSpc>
                <a:spcPct val="100000"/>
              </a:lnSpc>
              <a:buNone/>
            </a:pPr>
            <a:r>
              <a:rPr sz="3600" b="1" dirty="0">
                <a:latin typeface="Zurich BlkEx BT Black"/>
              </a:rPr>
              <a:t>O. T. "Given by God" </a:t>
            </a:r>
            <a:r>
              <a:rPr lang="en-US" sz="3600" b="1" dirty="0">
                <a:latin typeface="Zurich BlkEx BT Black"/>
              </a:rPr>
              <a:t>–</a:t>
            </a:r>
            <a:r>
              <a:rPr sz="3600" b="1" dirty="0">
                <a:latin typeface="Zurich BlkEx BT Black"/>
              </a:rPr>
              <a:t> Not Authority for Practices Today</a:t>
            </a:r>
          </a:p>
          <a:p>
            <a:pPr>
              <a:lnSpc>
                <a:spcPct val="100000"/>
              </a:lnSpc>
              <a:buNone/>
            </a:pPr>
            <a:r>
              <a:rPr sz="3600" b="1" dirty="0">
                <a:latin typeface="Zurich BlkEx BT Black"/>
              </a:rPr>
              <a:t>Practice authorized in the past does not mean it is still authorized</a:t>
            </a:r>
          </a:p>
          <a:p>
            <a:pPr>
              <a:lnSpc>
                <a:spcPct val="100000"/>
              </a:lnSpc>
              <a:buNone/>
            </a:pPr>
            <a:r>
              <a:rPr lang="en-US" sz="3600" b="1" dirty="0">
                <a:latin typeface="Zurich BlkEx BT Black"/>
              </a:rPr>
              <a:t>They just don’t understand HOW authority is established</a:t>
            </a:r>
            <a:endParaRPr sz="3600" b="1" dirty="0">
              <a:latin typeface="Zurich BlkEx BT Black"/>
            </a:endParaRPr>
          </a:p>
        </p:txBody>
      </p:sp>
    </p:spTree>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p:cTn id="7" dur="500" fill="hold"/>
                                        <p:tgtEl>
                                          <p:spTgt spid="1126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126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126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268">
                                            <p:txEl>
                                              <p:pRg st="1" end="1"/>
                                            </p:txEl>
                                          </p:spTgt>
                                        </p:tgtEl>
                                        <p:attrNameLst>
                                          <p:attrName>style.visibility</p:attrName>
                                        </p:attrNameLst>
                                      </p:cBhvr>
                                      <p:to>
                                        <p:strVal val="visible"/>
                                      </p:to>
                                    </p:set>
                                    <p:anim calcmode="lin" valueType="num">
                                      <p:cBhvr>
                                        <p:cTn id="14" dur="500" fill="hold"/>
                                        <p:tgtEl>
                                          <p:spTgt spid="1126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126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126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268">
                                            <p:txEl>
                                              <p:pRg st="2" end="2"/>
                                            </p:txEl>
                                          </p:spTgt>
                                        </p:tgtEl>
                                        <p:attrNameLst>
                                          <p:attrName>style.visibility</p:attrName>
                                        </p:attrNameLst>
                                      </p:cBhvr>
                                      <p:to>
                                        <p:strVal val="visible"/>
                                      </p:to>
                                    </p:set>
                                    <p:anim calcmode="lin" valueType="num">
                                      <p:cBhvr>
                                        <p:cTn id="21" dur="500" fill="hold"/>
                                        <p:tgtEl>
                                          <p:spTgt spid="1126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126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126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268">
                                            <p:txEl>
                                              <p:pRg st="3" end="3"/>
                                            </p:txEl>
                                          </p:spTgt>
                                        </p:tgtEl>
                                        <p:attrNameLst>
                                          <p:attrName>style.visibility</p:attrName>
                                        </p:attrNameLst>
                                      </p:cBhvr>
                                      <p:to>
                                        <p:strVal val="visible"/>
                                      </p:to>
                                    </p:set>
                                    <p:anim calcmode="lin" valueType="num">
                                      <p:cBhvr>
                                        <p:cTn id="28" dur="500" fill="hold"/>
                                        <p:tgtEl>
                                          <p:spTgt spid="1126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126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12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1265"/>
          <p:cNvSpPr>
            <a:spLocks noGrp="1"/>
          </p:cNvSpPr>
          <p:nvPr>
            <p:ph type="title"/>
          </p:nvPr>
        </p:nvSpPr>
        <p:spPr>
          <a:xfrm>
            <a:off x="1614488" y="-7937"/>
            <a:ext cx="8951912" cy="1661993"/>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5400" dirty="0"/>
              <a:t>Sources Of Authority To Which Men Look:</a:t>
            </a:r>
          </a:p>
        </p:txBody>
      </p:sp>
      <p:sp>
        <p:nvSpPr>
          <p:cNvPr id="11267" name="Rectangle 11266"/>
          <p:cNvSpPr/>
          <p:nvPr/>
        </p:nvSpPr>
        <p:spPr>
          <a:xfrm>
            <a:off x="1742792" y="1752600"/>
            <a:ext cx="8951912" cy="138113"/>
          </a:xfrm>
          <a:prstGeom prst="rect">
            <a:avLst/>
          </a:prstGeom>
          <a:solidFill>
            <a:srgbClr val="E50000"/>
          </a:solidFill>
          <a:ln>
            <a:noFill/>
            <a:miter lim="800000"/>
          </a:ln>
        </p:spPr>
        <p:txBody>
          <a:bodyPr/>
          <a:lstStyle/>
          <a:p>
            <a:endParaRPr lang="en-US"/>
          </a:p>
        </p:txBody>
      </p:sp>
      <p:sp>
        <p:nvSpPr>
          <p:cNvPr id="11268" name="Text Placeholder 11267"/>
          <p:cNvSpPr>
            <a:spLocks noGrp="1"/>
          </p:cNvSpPr>
          <p:nvPr>
            <p:ph type="body" idx="1"/>
          </p:nvPr>
        </p:nvSpPr>
        <p:spPr>
          <a:xfrm>
            <a:off x="914400" y="1989257"/>
            <a:ext cx="10363199" cy="4431983"/>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nSpc>
                <a:spcPct val="100000"/>
              </a:lnSpc>
              <a:buNone/>
            </a:pPr>
            <a:r>
              <a:rPr lang="en-US" sz="3200" b="1" dirty="0">
                <a:effectLst>
                  <a:outerShdw blurRad="38100" dist="38100" dir="2700000" algn="tl">
                    <a:srgbClr val="000000">
                      <a:alpha val="43137"/>
                    </a:srgbClr>
                  </a:outerShdw>
                </a:effectLst>
                <a:latin typeface="Zurich BlkEx BT Black"/>
              </a:rPr>
              <a:t>Some Think Things Are Authorized If A "Preacher" Teaches It-</a:t>
            </a:r>
          </a:p>
          <a:p>
            <a:pPr>
              <a:lnSpc>
                <a:spcPct val="100000"/>
              </a:lnSpc>
              <a:buNone/>
            </a:pPr>
            <a:r>
              <a:rPr lang="en-US" sz="3200" b="1" dirty="0">
                <a:latin typeface="Zurich BlkEx BT Black"/>
              </a:rPr>
              <a:t>"Bro. So &amp; So says it is so... He wouldn't deceive anyone." </a:t>
            </a:r>
          </a:p>
          <a:p>
            <a:pPr>
              <a:lnSpc>
                <a:spcPct val="100000"/>
              </a:lnSpc>
              <a:buNone/>
            </a:pPr>
            <a:r>
              <a:rPr lang="en-US" sz="3200" b="1" dirty="0">
                <a:latin typeface="Zurich BlkEx BT Black"/>
              </a:rPr>
              <a:t>Deuteronomy 13:1-3 “ “you shall not listen to the words of that prophet or that dreamer of dreams,”</a:t>
            </a:r>
          </a:p>
          <a:p>
            <a:pPr>
              <a:lnSpc>
                <a:spcPct val="100000"/>
              </a:lnSpc>
              <a:buNone/>
            </a:pPr>
            <a:r>
              <a:rPr sz="3200" b="1" dirty="0">
                <a:latin typeface="Zurich BlkEx BT Black"/>
              </a:rPr>
              <a:t>2 Peter 2:1 "</a:t>
            </a:r>
            <a:r>
              <a:rPr lang="en-US" sz="3200" b="1" dirty="0">
                <a:latin typeface="Zurich BlkEx BT Black"/>
              </a:rPr>
              <a:t>there will be false teachers among you,”</a:t>
            </a:r>
            <a:endParaRPr sz="3200" b="1" dirty="0">
              <a:latin typeface="Zurich BlkEx BT Black"/>
            </a:endParaRPr>
          </a:p>
          <a:p>
            <a:pPr>
              <a:lnSpc>
                <a:spcPct val="100000"/>
              </a:lnSpc>
              <a:buNone/>
            </a:pPr>
            <a:r>
              <a:rPr lang="en-US" sz="3200" b="1" dirty="0">
                <a:latin typeface="Zurich BlkEx BT Black"/>
              </a:rPr>
              <a:t>2 Timothy 4:2 “Preach the word!” </a:t>
            </a:r>
          </a:p>
          <a:p>
            <a:pPr>
              <a:lnSpc>
                <a:spcPct val="100000"/>
              </a:lnSpc>
              <a:buNone/>
            </a:pPr>
            <a:r>
              <a:rPr sz="3200" b="1" dirty="0">
                <a:latin typeface="Zurich BlkEx BT Black"/>
              </a:rPr>
              <a:t>"Decisions" cannot be made for which there is NO SCRIPTURAL AUTHORITY FIRST!</a:t>
            </a:r>
          </a:p>
        </p:txBody>
      </p:sp>
    </p:spTree>
    <p:extLst>
      <p:ext uri="{BB962C8B-B14F-4D97-AF65-F5344CB8AC3E}">
        <p14:creationId xmlns:p14="http://schemas.microsoft.com/office/powerpoint/2010/main" val="2784556708"/>
      </p:ext>
    </p:extLst>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p:cTn id="7" dur="500" fill="hold"/>
                                        <p:tgtEl>
                                          <p:spTgt spid="1126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126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126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268">
                                            <p:txEl>
                                              <p:pRg st="1" end="1"/>
                                            </p:txEl>
                                          </p:spTgt>
                                        </p:tgtEl>
                                        <p:attrNameLst>
                                          <p:attrName>style.visibility</p:attrName>
                                        </p:attrNameLst>
                                      </p:cBhvr>
                                      <p:to>
                                        <p:strVal val="visible"/>
                                      </p:to>
                                    </p:set>
                                    <p:anim calcmode="lin" valueType="num">
                                      <p:cBhvr>
                                        <p:cTn id="14" dur="500" fill="hold"/>
                                        <p:tgtEl>
                                          <p:spTgt spid="1126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126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126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268">
                                            <p:txEl>
                                              <p:pRg st="2" end="2"/>
                                            </p:txEl>
                                          </p:spTgt>
                                        </p:tgtEl>
                                        <p:attrNameLst>
                                          <p:attrName>style.visibility</p:attrName>
                                        </p:attrNameLst>
                                      </p:cBhvr>
                                      <p:to>
                                        <p:strVal val="visible"/>
                                      </p:to>
                                    </p:set>
                                    <p:anim calcmode="lin" valueType="num">
                                      <p:cBhvr>
                                        <p:cTn id="21" dur="500" fill="hold"/>
                                        <p:tgtEl>
                                          <p:spTgt spid="1126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126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126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268">
                                            <p:txEl>
                                              <p:pRg st="3" end="3"/>
                                            </p:txEl>
                                          </p:spTgt>
                                        </p:tgtEl>
                                        <p:attrNameLst>
                                          <p:attrName>style.visibility</p:attrName>
                                        </p:attrNameLst>
                                      </p:cBhvr>
                                      <p:to>
                                        <p:strVal val="visible"/>
                                      </p:to>
                                    </p:set>
                                    <p:anim calcmode="lin" valueType="num">
                                      <p:cBhvr>
                                        <p:cTn id="28" dur="500" fill="hold"/>
                                        <p:tgtEl>
                                          <p:spTgt spid="1126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126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126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1268">
                                            <p:txEl>
                                              <p:pRg st="4" end="4"/>
                                            </p:txEl>
                                          </p:spTgt>
                                        </p:tgtEl>
                                        <p:attrNameLst>
                                          <p:attrName>style.visibility</p:attrName>
                                        </p:attrNameLst>
                                      </p:cBhvr>
                                      <p:to>
                                        <p:strVal val="visible"/>
                                      </p:to>
                                    </p:set>
                                    <p:anim calcmode="lin" valueType="num">
                                      <p:cBhvr>
                                        <p:cTn id="35" dur="500" fill="hold"/>
                                        <p:tgtEl>
                                          <p:spTgt spid="11268">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1268">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126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268">
                                            <p:txEl>
                                              <p:pRg st="5" end="5"/>
                                            </p:txEl>
                                          </p:spTgt>
                                        </p:tgtEl>
                                        <p:attrNameLst>
                                          <p:attrName>style.visibility</p:attrName>
                                        </p:attrNameLst>
                                      </p:cBhvr>
                                      <p:to>
                                        <p:strVal val="visible"/>
                                      </p:to>
                                    </p:set>
                                    <p:anim calcmode="lin" valueType="num">
                                      <p:cBhvr>
                                        <p:cTn id="42" dur="500" fill="hold"/>
                                        <p:tgtEl>
                                          <p:spTgt spid="11268">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11268">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1126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2289"/>
          <p:cNvSpPr>
            <a:spLocks noGrp="1"/>
          </p:cNvSpPr>
          <p:nvPr>
            <p:ph type="title"/>
          </p:nvPr>
        </p:nvSpPr>
        <p:spPr>
          <a:xfrm>
            <a:off x="1314001" y="457200"/>
            <a:ext cx="9563997" cy="2492990"/>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lang="en-US" sz="5400" dirty="0"/>
              <a:t>PRACTICES OF FORMER GENERATIONS IS AUTHORITY FOR SOME</a:t>
            </a:r>
            <a:endParaRPr sz="5400" dirty="0"/>
          </a:p>
        </p:txBody>
      </p:sp>
      <p:sp>
        <p:nvSpPr>
          <p:cNvPr id="12291" name="Rectangle 12290"/>
          <p:cNvSpPr/>
          <p:nvPr/>
        </p:nvSpPr>
        <p:spPr>
          <a:xfrm>
            <a:off x="1683542" y="2950190"/>
            <a:ext cx="8824913" cy="103188"/>
          </a:xfrm>
          <a:prstGeom prst="rect">
            <a:avLst/>
          </a:prstGeom>
          <a:solidFill>
            <a:srgbClr val="E50000"/>
          </a:solidFill>
          <a:ln>
            <a:noFill/>
            <a:miter lim="800000"/>
          </a:ln>
        </p:spPr>
        <p:txBody>
          <a:bodyPr/>
          <a:lstStyle/>
          <a:p>
            <a:endParaRPr lang="en-US"/>
          </a:p>
        </p:txBody>
      </p:sp>
      <p:sp>
        <p:nvSpPr>
          <p:cNvPr id="12292" name="Text Placeholder 12291"/>
          <p:cNvSpPr>
            <a:spLocks noGrp="1"/>
          </p:cNvSpPr>
          <p:nvPr>
            <p:ph type="body" idx="1"/>
          </p:nvPr>
        </p:nvSpPr>
        <p:spPr>
          <a:xfrm>
            <a:off x="914400" y="3124200"/>
            <a:ext cx="10210799" cy="3151632"/>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lang="en-US" sz="3200" b="1" dirty="0">
                <a:latin typeface="Times New Roman"/>
              </a:rPr>
              <a:t>"What has been the practice of the church of Christ?“</a:t>
            </a:r>
          </a:p>
          <a:p>
            <a:pPr algn="ctr">
              <a:lnSpc>
                <a:spcPct val="100000"/>
              </a:lnSpc>
              <a:buNone/>
            </a:pPr>
            <a:r>
              <a:rPr lang="en-US" sz="3200" b="1" dirty="0">
                <a:latin typeface="Times New Roman"/>
              </a:rPr>
              <a:t>"We have been doing this for as long as I can remember; never any opposition until recently." </a:t>
            </a:r>
          </a:p>
          <a:p>
            <a:pPr algn="ctr">
              <a:lnSpc>
                <a:spcPct val="100000"/>
              </a:lnSpc>
              <a:buNone/>
            </a:pPr>
            <a:r>
              <a:rPr lang="en-US" sz="3200" b="1" dirty="0">
                <a:latin typeface="Times New Roman"/>
              </a:rPr>
              <a:t> "Traditions" of the "church of Christ" are no more authority than the traditions of the Roman Catholic church.</a:t>
            </a:r>
            <a:endParaRPr sz="3200" b="1" dirty="0">
              <a:latin typeface="Times New Roman"/>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 calcmode="lin" valueType="num">
                                      <p:cBhvr>
                                        <p:cTn id="7" dur="500" fill="hold"/>
                                        <p:tgtEl>
                                          <p:spTgt spid="1229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29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29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292">
                                            <p:txEl>
                                              <p:pRg st="1" end="1"/>
                                            </p:txEl>
                                          </p:spTgt>
                                        </p:tgtEl>
                                        <p:attrNameLst>
                                          <p:attrName>style.visibility</p:attrName>
                                        </p:attrNameLst>
                                      </p:cBhvr>
                                      <p:to>
                                        <p:strVal val="visible"/>
                                      </p:to>
                                    </p:set>
                                    <p:anim calcmode="lin" valueType="num">
                                      <p:cBhvr>
                                        <p:cTn id="14" dur="500" fill="hold"/>
                                        <p:tgtEl>
                                          <p:spTgt spid="1229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229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229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292">
                                            <p:txEl>
                                              <p:pRg st="2" end="2"/>
                                            </p:txEl>
                                          </p:spTgt>
                                        </p:tgtEl>
                                        <p:attrNameLst>
                                          <p:attrName>style.visibility</p:attrName>
                                        </p:attrNameLst>
                                      </p:cBhvr>
                                      <p:to>
                                        <p:strVal val="visible"/>
                                      </p:to>
                                    </p:set>
                                    <p:anim calcmode="lin" valueType="num">
                                      <p:cBhvr>
                                        <p:cTn id="21" dur="500" fill="hold"/>
                                        <p:tgtEl>
                                          <p:spTgt spid="1229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229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22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4337"/>
          <p:cNvSpPr>
            <a:spLocks noGrp="1"/>
          </p:cNvSpPr>
          <p:nvPr>
            <p:ph type="title"/>
          </p:nvPr>
        </p:nvSpPr>
        <p:spPr>
          <a:xfrm>
            <a:off x="914400" y="22225"/>
            <a:ext cx="10363200" cy="2215991"/>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lang="en-US" sz="3600" dirty="0"/>
              <a:t>WHY IS THERE SO MUCH DISAGREEMENT AMONG THOSE WHO SAY THERE IS NEED FOR AUTHORITY AND THE SCRIPTURES ARE THE SOURCE OF AUTHORITY? </a:t>
            </a:r>
            <a:endParaRPr sz="3600" dirty="0"/>
          </a:p>
        </p:txBody>
      </p:sp>
      <p:sp>
        <p:nvSpPr>
          <p:cNvPr id="14339" name="Rectangle 14338"/>
          <p:cNvSpPr/>
          <p:nvPr/>
        </p:nvSpPr>
        <p:spPr>
          <a:xfrm>
            <a:off x="1484312" y="2253305"/>
            <a:ext cx="9223375" cy="206375"/>
          </a:xfrm>
          <a:prstGeom prst="rect">
            <a:avLst/>
          </a:prstGeom>
          <a:solidFill>
            <a:srgbClr val="E50000"/>
          </a:solidFill>
          <a:ln>
            <a:noFill/>
            <a:miter lim="800000"/>
          </a:ln>
        </p:spPr>
        <p:txBody>
          <a:bodyPr/>
          <a:lstStyle/>
          <a:p>
            <a:endParaRPr lang="en-US"/>
          </a:p>
        </p:txBody>
      </p:sp>
      <p:sp>
        <p:nvSpPr>
          <p:cNvPr id="14340" name="Text Placeholder 14339"/>
          <p:cNvSpPr>
            <a:spLocks noGrp="1"/>
          </p:cNvSpPr>
          <p:nvPr>
            <p:ph type="body" idx="1"/>
          </p:nvPr>
        </p:nvSpPr>
        <p:spPr>
          <a:xfrm>
            <a:off x="914400" y="2727269"/>
            <a:ext cx="10363200" cy="3748719"/>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sz="2900" b="1" dirty="0">
                <a:solidFill>
                  <a:schemeClr val="bg1"/>
                </a:solidFill>
              </a:rPr>
              <a:t>"</a:t>
            </a:r>
            <a:r>
              <a:rPr lang="en-US" sz="2900" b="1" dirty="0">
                <a:solidFill>
                  <a:schemeClr val="bg1"/>
                </a:solidFill>
              </a:rPr>
              <a:t>just the result of a different way of interpreting the Scriptures." </a:t>
            </a:r>
          </a:p>
          <a:p>
            <a:pPr algn="ctr">
              <a:lnSpc>
                <a:spcPct val="100000"/>
              </a:lnSpc>
              <a:buNone/>
            </a:pPr>
            <a:r>
              <a:rPr lang="en-US" sz="2900" b="1" dirty="0"/>
              <a:t>“What did the Holy Spirit mean when He caused this to be written?”</a:t>
            </a:r>
          </a:p>
          <a:p>
            <a:pPr>
              <a:lnSpc>
                <a:spcPct val="100000"/>
              </a:lnSpc>
              <a:buNone/>
            </a:pPr>
            <a:r>
              <a:rPr lang="en-US" sz="2900" b="1" dirty="0">
                <a:effectLst>
                  <a:outerShdw blurRad="38100" dist="38100" dir="2700000" algn="tl">
                    <a:srgbClr val="000000">
                      <a:alpha val="43137"/>
                    </a:srgbClr>
                  </a:outerShdw>
                </a:effectLst>
              </a:rPr>
              <a:t>Interpretation:</a:t>
            </a:r>
            <a:r>
              <a:rPr lang="en-US" sz="2900" b="1" dirty="0"/>
              <a:t> “... the act of explaining difficult or unfamiliar terms or even translating from one language into another… making sense of an otherwise unintelligible utterance…  2 Pet. 1:20, “(of private) interpretation;” i.e., the writers of Scripture did not put their own construction upon the ‘God–breathed’ words they wrote.”</a:t>
            </a:r>
            <a:endParaRPr sz="2900" b="1" dirty="0"/>
          </a:p>
        </p:txBody>
      </p:sp>
    </p:spTree>
  </p:cSld>
  <p:clrMapOvr>
    <a:masterClrMapping/>
  </p:clrMapOvr>
  <p:transition spd="slow" advClick="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 calcmode="lin" valueType="num">
                                      <p:cBhvr>
                                        <p:cTn id="7" dur="500" fill="hold"/>
                                        <p:tgtEl>
                                          <p:spTgt spid="1434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34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34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340">
                                            <p:txEl>
                                              <p:pRg st="1" end="1"/>
                                            </p:txEl>
                                          </p:spTgt>
                                        </p:tgtEl>
                                        <p:attrNameLst>
                                          <p:attrName>style.visibility</p:attrName>
                                        </p:attrNameLst>
                                      </p:cBhvr>
                                      <p:to>
                                        <p:strVal val="visible"/>
                                      </p:to>
                                    </p:set>
                                    <p:anim calcmode="lin" valueType="num">
                                      <p:cBhvr>
                                        <p:cTn id="14" dur="500" fill="hold"/>
                                        <p:tgtEl>
                                          <p:spTgt spid="1434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34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34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340">
                                            <p:txEl>
                                              <p:pRg st="2" end="2"/>
                                            </p:txEl>
                                          </p:spTgt>
                                        </p:tgtEl>
                                        <p:attrNameLst>
                                          <p:attrName>style.visibility</p:attrName>
                                        </p:attrNameLst>
                                      </p:cBhvr>
                                      <p:to>
                                        <p:strVal val="visible"/>
                                      </p:to>
                                    </p:set>
                                    <p:anim calcmode="lin" valueType="num">
                                      <p:cBhvr>
                                        <p:cTn id="21" dur="500" fill="hold"/>
                                        <p:tgtEl>
                                          <p:spTgt spid="1434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340">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34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4337"/>
          <p:cNvSpPr>
            <a:spLocks noGrp="1"/>
          </p:cNvSpPr>
          <p:nvPr>
            <p:ph type="title"/>
          </p:nvPr>
        </p:nvSpPr>
        <p:spPr>
          <a:xfrm>
            <a:off x="1458914" y="22225"/>
            <a:ext cx="9223375" cy="2954655"/>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lang="en-US" sz="4800" dirty="0"/>
              <a:t>Are We To Conclude That "Position" Is Unimportant Or That Differences Are Of No Concern?</a:t>
            </a:r>
          </a:p>
        </p:txBody>
      </p:sp>
      <p:sp>
        <p:nvSpPr>
          <p:cNvPr id="14339" name="Rectangle 14338"/>
          <p:cNvSpPr/>
          <p:nvPr/>
        </p:nvSpPr>
        <p:spPr>
          <a:xfrm>
            <a:off x="1509711" y="2933699"/>
            <a:ext cx="9223375" cy="206375"/>
          </a:xfrm>
          <a:prstGeom prst="rect">
            <a:avLst/>
          </a:prstGeom>
          <a:solidFill>
            <a:srgbClr val="E50000"/>
          </a:solidFill>
          <a:ln>
            <a:noFill/>
            <a:miter lim="800000"/>
          </a:ln>
        </p:spPr>
        <p:txBody>
          <a:bodyPr/>
          <a:lstStyle/>
          <a:p>
            <a:endParaRPr lang="en-US"/>
          </a:p>
        </p:txBody>
      </p:sp>
      <p:sp>
        <p:nvSpPr>
          <p:cNvPr id="14340" name="Text Placeholder 14339"/>
          <p:cNvSpPr>
            <a:spLocks noGrp="1"/>
          </p:cNvSpPr>
          <p:nvPr>
            <p:ph type="body" idx="1"/>
          </p:nvPr>
        </p:nvSpPr>
        <p:spPr>
          <a:xfrm>
            <a:off x="1666876" y="3200400"/>
            <a:ext cx="8807450" cy="2979277"/>
          </a:xfrm>
          <a:noFill/>
          <a:ln>
            <a:noFill/>
            <a:miter lim="800000"/>
          </a:ln>
        </p:spPr>
        <p:txBody>
          <a:bodyPr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lang="en-US" sz="4400" b="1" dirty="0">
                <a:solidFill>
                  <a:schemeClr val="bg1"/>
                </a:solidFill>
              </a:rPr>
              <a:t>This Makes Man's Interpretation The Source Of Authority</a:t>
            </a:r>
          </a:p>
          <a:p>
            <a:pPr algn="ctr">
              <a:lnSpc>
                <a:spcPct val="100000"/>
              </a:lnSpc>
              <a:buNone/>
            </a:pPr>
            <a:r>
              <a:rPr lang="en-US" sz="4400" b="1" dirty="0">
                <a:solidFill>
                  <a:schemeClr val="bg1"/>
                </a:solidFill>
              </a:rPr>
              <a:t>2 Timothy 2:15</a:t>
            </a:r>
          </a:p>
          <a:p>
            <a:pPr algn="ctr">
              <a:lnSpc>
                <a:spcPct val="100000"/>
              </a:lnSpc>
              <a:buNone/>
            </a:pPr>
            <a:r>
              <a:rPr lang="en-US" sz="4400" b="1" dirty="0">
                <a:solidFill>
                  <a:schemeClr val="bg1"/>
                </a:solidFill>
              </a:rPr>
              <a:t>1 Corinthians 1:10</a:t>
            </a:r>
            <a:endParaRPr sz="6000" b="1" dirty="0"/>
          </a:p>
        </p:txBody>
      </p:sp>
    </p:spTree>
    <p:extLst>
      <p:ext uri="{BB962C8B-B14F-4D97-AF65-F5344CB8AC3E}">
        <p14:creationId xmlns:p14="http://schemas.microsoft.com/office/powerpoint/2010/main" val="6258068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 calcmode="lin" valueType="num">
                                      <p:cBhvr>
                                        <p:cTn id="7" dur="500" fill="hold"/>
                                        <p:tgtEl>
                                          <p:spTgt spid="1434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34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34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340">
                                            <p:txEl>
                                              <p:pRg st="1" end="1"/>
                                            </p:txEl>
                                          </p:spTgt>
                                        </p:tgtEl>
                                        <p:attrNameLst>
                                          <p:attrName>style.visibility</p:attrName>
                                        </p:attrNameLst>
                                      </p:cBhvr>
                                      <p:to>
                                        <p:strVal val="visible"/>
                                      </p:to>
                                    </p:set>
                                    <p:anim calcmode="lin" valueType="num">
                                      <p:cBhvr>
                                        <p:cTn id="14" dur="500" fill="hold"/>
                                        <p:tgtEl>
                                          <p:spTgt spid="1434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34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34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340">
                                            <p:txEl>
                                              <p:pRg st="2" end="2"/>
                                            </p:txEl>
                                          </p:spTgt>
                                        </p:tgtEl>
                                        <p:attrNameLst>
                                          <p:attrName>style.visibility</p:attrName>
                                        </p:attrNameLst>
                                      </p:cBhvr>
                                      <p:to>
                                        <p:strVal val="visible"/>
                                      </p:to>
                                    </p:set>
                                    <p:anim calcmode="lin" valueType="num">
                                      <p:cBhvr>
                                        <p:cTn id="21" dur="500" fill="hold"/>
                                        <p:tgtEl>
                                          <p:spTgt spid="1434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4340">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434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6385"/>
          <p:cNvSpPr>
            <a:spLocks noGrp="1"/>
          </p:cNvSpPr>
          <p:nvPr>
            <p:ph type="title"/>
          </p:nvPr>
        </p:nvSpPr>
        <p:spPr>
          <a:xfrm>
            <a:off x="1620839" y="304800"/>
            <a:ext cx="8815387" cy="2031325"/>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lang="en-US" sz="6600" dirty="0"/>
              <a:t>Does It Harmonize With God’s Revealed Will?</a:t>
            </a:r>
            <a:endParaRPr sz="6600" i="1" dirty="0"/>
          </a:p>
        </p:txBody>
      </p:sp>
      <p:sp>
        <p:nvSpPr>
          <p:cNvPr id="16387" name="Rectangle 16386"/>
          <p:cNvSpPr/>
          <p:nvPr/>
        </p:nvSpPr>
        <p:spPr>
          <a:xfrm>
            <a:off x="1657807" y="2336125"/>
            <a:ext cx="8815387" cy="103188"/>
          </a:xfrm>
          <a:prstGeom prst="rect">
            <a:avLst/>
          </a:prstGeom>
          <a:solidFill>
            <a:srgbClr val="E50000"/>
          </a:solidFill>
          <a:ln>
            <a:noFill/>
            <a:miter lim="800000"/>
          </a:ln>
        </p:spPr>
        <p:txBody>
          <a:bodyPr/>
          <a:lstStyle/>
          <a:p>
            <a:endParaRPr lang="en-US"/>
          </a:p>
        </p:txBody>
      </p:sp>
      <p:sp>
        <p:nvSpPr>
          <p:cNvPr id="16388" name="Text Placeholder 16387"/>
          <p:cNvSpPr>
            <a:spLocks noGrp="1"/>
          </p:cNvSpPr>
          <p:nvPr>
            <p:ph type="body" idx="1"/>
          </p:nvPr>
        </p:nvSpPr>
        <p:spPr>
          <a:xfrm>
            <a:off x="990600" y="2507023"/>
            <a:ext cx="10210800" cy="3927229"/>
          </a:xfrm>
          <a:noFill/>
          <a:ln>
            <a:noFill/>
            <a:miter lim="800000"/>
          </a:ln>
        </p:spPr>
        <p:txBody>
          <a:bodyPr wrap="square" lIns="0" tIns="0" rIns="0" bIns="0">
            <a:spAutoFit/>
          </a:bodyPr>
          <a:lstStyle>
            <a:lvl1pPr marL="0" indent="0" algn="l"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lang="en-US" sz="4400" b="1" dirty="0"/>
              <a:t>What about "rules of interpretation?” </a:t>
            </a:r>
          </a:p>
          <a:p>
            <a:pPr algn="ctr">
              <a:lnSpc>
                <a:spcPct val="100000"/>
              </a:lnSpc>
              <a:buNone/>
            </a:pPr>
            <a:r>
              <a:rPr sz="4400" b="1" dirty="0"/>
              <a:t>Sound Rules of Biblical Interpretation </a:t>
            </a:r>
            <a:r>
              <a:rPr lang="en-US" sz="4400" b="1" dirty="0"/>
              <a:t>–</a:t>
            </a:r>
            <a:endParaRPr sz="4400" b="1" dirty="0"/>
          </a:p>
          <a:p>
            <a:pPr algn="ctr">
              <a:lnSpc>
                <a:spcPct val="100000"/>
              </a:lnSpc>
              <a:buNone/>
            </a:pPr>
            <a:r>
              <a:rPr lang="en-US" sz="4400" b="1" dirty="0"/>
              <a:t>Same Used in Understanding Any Subject</a:t>
            </a:r>
          </a:p>
          <a:p>
            <a:pPr algn="ctr">
              <a:lnSpc>
                <a:spcPct val="100000"/>
              </a:lnSpc>
              <a:buNone/>
            </a:pPr>
            <a:r>
              <a:rPr lang="en-US" sz="4400" b="1" dirty="0"/>
              <a:t>God Commands us to Understand it</a:t>
            </a:r>
          </a:p>
          <a:p>
            <a:pPr algn="ctr">
              <a:lnSpc>
                <a:spcPct val="100000"/>
              </a:lnSpc>
              <a:buNone/>
            </a:pPr>
            <a:r>
              <a:rPr lang="en-US" sz="4400" b="1" dirty="0"/>
              <a:t>Ephesians 5:17; Matthew 13:15</a:t>
            </a:r>
            <a:endParaRPr sz="4400" dirty="0"/>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 calcmode="lin" valueType="num">
                                      <p:cBhvr>
                                        <p:cTn id="7" dur="500" fill="hold"/>
                                        <p:tgtEl>
                                          <p:spTgt spid="1638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38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38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6388">
                                            <p:txEl>
                                              <p:pRg st="1" end="1"/>
                                            </p:txEl>
                                          </p:spTgt>
                                        </p:tgtEl>
                                        <p:attrNameLst>
                                          <p:attrName>style.visibility</p:attrName>
                                        </p:attrNameLst>
                                      </p:cBhvr>
                                      <p:to>
                                        <p:strVal val="visible"/>
                                      </p:to>
                                    </p:set>
                                    <p:anim calcmode="lin" valueType="num">
                                      <p:cBhvr>
                                        <p:cTn id="14" dur="500" fill="hold"/>
                                        <p:tgtEl>
                                          <p:spTgt spid="1638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638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638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6388">
                                            <p:txEl>
                                              <p:pRg st="2" end="2"/>
                                            </p:txEl>
                                          </p:spTgt>
                                        </p:tgtEl>
                                        <p:attrNameLst>
                                          <p:attrName>style.visibility</p:attrName>
                                        </p:attrNameLst>
                                      </p:cBhvr>
                                      <p:to>
                                        <p:strVal val="visible"/>
                                      </p:to>
                                    </p:set>
                                    <p:anim calcmode="lin" valueType="num">
                                      <p:cBhvr>
                                        <p:cTn id="21" dur="500" fill="hold"/>
                                        <p:tgtEl>
                                          <p:spTgt spid="1638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638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638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6388">
                                            <p:txEl>
                                              <p:pRg st="3" end="3"/>
                                            </p:txEl>
                                          </p:spTgt>
                                        </p:tgtEl>
                                        <p:attrNameLst>
                                          <p:attrName>style.visibility</p:attrName>
                                        </p:attrNameLst>
                                      </p:cBhvr>
                                      <p:to>
                                        <p:strVal val="visible"/>
                                      </p:to>
                                    </p:set>
                                    <p:anim calcmode="lin" valueType="num">
                                      <p:cBhvr>
                                        <p:cTn id="28" dur="500" fill="hold"/>
                                        <p:tgtEl>
                                          <p:spTgt spid="1638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638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1638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6388">
                                            <p:txEl>
                                              <p:pRg st="4" end="4"/>
                                            </p:txEl>
                                          </p:spTgt>
                                        </p:tgtEl>
                                        <p:attrNameLst>
                                          <p:attrName>style.visibility</p:attrName>
                                        </p:attrNameLst>
                                      </p:cBhvr>
                                      <p:to>
                                        <p:strVal val="visible"/>
                                      </p:to>
                                    </p:set>
                                    <p:anim calcmode="lin" valueType="num">
                                      <p:cBhvr>
                                        <p:cTn id="35" dur="500" fill="hold"/>
                                        <p:tgtEl>
                                          <p:spTgt spid="16388">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6388">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63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145"/>
          <p:cNvSpPr>
            <a:spLocks noGrp="1"/>
          </p:cNvSpPr>
          <p:nvPr>
            <p:ph type="title"/>
          </p:nvPr>
        </p:nvSpPr>
        <p:spPr>
          <a:xfrm>
            <a:off x="1483518" y="990600"/>
            <a:ext cx="9224963" cy="4616648"/>
          </a:xfrm>
          <a:noFill/>
          <a:ln>
            <a:noFill/>
            <a:miter lim="800000"/>
          </a:ln>
        </p:spPr>
        <p:txBody>
          <a:bodyPr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10000" dirty="0"/>
              <a:t>“FROM HEAVEN, OR OF MEN?”</a:t>
            </a:r>
          </a:p>
        </p:txBody>
      </p:sp>
    </p:spTree>
    <p:extLst>
      <p:ext uri="{BB962C8B-B14F-4D97-AF65-F5344CB8AC3E}">
        <p14:creationId xmlns:p14="http://schemas.microsoft.com/office/powerpoint/2010/main" val="109519328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145"/>
          <p:cNvSpPr>
            <a:spLocks noGrp="1"/>
          </p:cNvSpPr>
          <p:nvPr>
            <p:ph type="title"/>
          </p:nvPr>
        </p:nvSpPr>
        <p:spPr>
          <a:xfrm>
            <a:off x="1066800" y="228600"/>
            <a:ext cx="10134599" cy="2031325"/>
          </a:xfrm>
          <a:noFill/>
          <a:ln>
            <a:noFill/>
            <a:miter lim="800000"/>
          </a:ln>
        </p:spPr>
        <p:txBody>
          <a:bodyPr wrap="square" lIns="0" tIns="0" rIns="0" bIns="0">
            <a:spAutoFit/>
          </a:bodyPr>
          <a:lstStyle>
            <a:lvl1pPr marL="0" indent="0" algn="ctr" rtl="0" eaLnBrk="1" fontAlgn="base" hangingPunct="1">
              <a:lnSpc>
                <a:spcPct val="109000"/>
              </a:lnSpc>
              <a:spcBef>
                <a:spcPct val="20000"/>
              </a:spcBef>
              <a:spcAft>
                <a:spcPct val="0"/>
              </a:spcAft>
              <a:buClr>
                <a:srgbClr val="000000"/>
              </a:buClr>
              <a:buSzTx/>
              <a:buFontTx/>
              <a:buNone/>
              <a:defRPr kumimoji="0" lang="en-US" altLang="en-US" sz="4000" b="1" i="0" u="none" baseline="0">
                <a:solidFill>
                  <a:srgbClr val="FFFFFF"/>
                </a:solidFill>
                <a:effectLst/>
                <a:latin typeface="Times New Roman"/>
              </a:defRPr>
            </a:lvl1pPr>
            <a:lvl2pPr>
              <a:defRPr lang="en-US" altLang="en-US"/>
            </a:lvl2pPr>
            <a:lvl3pPr>
              <a:defRPr lang="en-US" altLang="en-US"/>
            </a:lvl3pPr>
            <a:lvl4pPr>
              <a:defRPr lang="en-US" altLang="en-US"/>
            </a:lvl4pPr>
            <a:lvl5pPr>
              <a:defRPr lang="en-US" altLang="en-US"/>
            </a:lvl5pPr>
          </a:lstStyle>
          <a:p>
            <a:pPr>
              <a:lnSpc>
                <a:spcPct val="100000"/>
              </a:lnSpc>
              <a:buClr>
                <a:srgbClr val="FFFFFF"/>
              </a:buClr>
            </a:pPr>
            <a:r>
              <a:rPr sz="6600" i="1" dirty="0"/>
              <a:t>Have You Recognized Authority of the Lord?</a:t>
            </a:r>
            <a:endParaRPr sz="9600" i="1" dirty="0"/>
          </a:p>
        </p:txBody>
      </p:sp>
      <p:sp>
        <p:nvSpPr>
          <p:cNvPr id="2" name="Text Placeholder 16387">
            <a:extLst>
              <a:ext uri="{FF2B5EF4-FFF2-40B4-BE49-F238E27FC236}">
                <a16:creationId xmlns:a16="http://schemas.microsoft.com/office/drawing/2014/main" id="{A7F05E18-231C-446A-04F9-E250813A5E09}"/>
              </a:ext>
            </a:extLst>
          </p:cNvPr>
          <p:cNvSpPr txBox="1">
            <a:spLocks/>
          </p:cNvSpPr>
          <p:nvPr/>
        </p:nvSpPr>
        <p:spPr>
          <a:xfrm>
            <a:off x="914400" y="2259925"/>
            <a:ext cx="10210800" cy="4431983"/>
          </a:xfrm>
          <a:prstGeom prst="rect">
            <a:avLst/>
          </a:prstGeom>
          <a:noFill/>
          <a:ln>
            <a:noFill/>
            <a:miter lim="800000"/>
          </a:ln>
        </p:spPr>
        <p:txBody>
          <a:bodyPr wrap="square" lIns="0" tIns="0" rIns="0" bIns="0">
            <a:spAutoFit/>
          </a:bodyPr>
          <a:lstStyle>
            <a:lvl1pPr marL="0" indent="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5400" b="0" i="0" u="none" baseline="0">
                <a:solidFill>
                  <a:srgbClr val="FFFFFF"/>
                </a:solidFill>
                <a:effectLst/>
                <a:latin typeface="Zurich Win95BT Roman"/>
              </a:defRPr>
            </a:lvl1pPr>
            <a:lvl2pPr marL="252412" indent="254000" algn="l" defTabSz="914400" rtl="0" eaLnBrk="1" fontAlgn="base" hangingPunct="1">
              <a:lnSpc>
                <a:spcPct val="109000"/>
              </a:lnSpc>
              <a:spcBef>
                <a:spcPct val="20000"/>
              </a:spcBef>
              <a:spcAft>
                <a:spcPct val="0"/>
              </a:spcAft>
              <a:buClr>
                <a:srgbClr val="FFFF00"/>
              </a:buClr>
              <a:buSzTx/>
              <a:buFont typeface="Zurich Win95BT Roman"/>
              <a:buChar char="➣"/>
              <a:defRPr kumimoji="0" lang="en-US" altLang="en-US" sz="4400" b="1" i="0" u="none" baseline="0">
                <a:solidFill>
                  <a:srgbClr val="FFFFFF"/>
                </a:solidFill>
                <a:effectLst/>
                <a:latin typeface="Zurich Win95BT Roman"/>
              </a:defRPr>
            </a:lvl2pPr>
            <a:lvl3pPr marL="506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400" b="0" i="0" u="none" baseline="0">
                <a:solidFill>
                  <a:srgbClr val="99CCFF"/>
                </a:solidFill>
                <a:effectLst/>
                <a:latin typeface="Times New Roman"/>
              </a:defRPr>
            </a:lvl3pPr>
            <a:lvl4pPr marL="760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4pPr>
            <a:lvl5pPr marL="1014412" indent="254000" algn="l" defTabSz="914400" rtl="0" eaLnBrk="1" fontAlgn="base" hangingPunct="1">
              <a:lnSpc>
                <a:spcPct val="109000"/>
              </a:lnSpc>
              <a:spcBef>
                <a:spcPct val="20000"/>
              </a:spcBef>
              <a:spcAft>
                <a:spcPct val="0"/>
              </a:spcAft>
              <a:buClr>
                <a:srgbClr val="99CCFF"/>
              </a:buClr>
              <a:buSzTx/>
              <a:buFont typeface="Times New Roman"/>
              <a:buChar char="›"/>
              <a:defRPr kumimoji="0" lang="en-US" altLang="en-US" sz="2000" b="0" i="0" u="none" baseline="0">
                <a:solidFill>
                  <a:srgbClr val="99CCFF"/>
                </a:solidFill>
                <a:effectLst/>
                <a:latin typeface="Times New Roman"/>
              </a:defRPr>
            </a:lvl5pPr>
          </a:lstStyle>
          <a:p>
            <a:pPr algn="ctr">
              <a:lnSpc>
                <a:spcPct val="100000"/>
              </a:lnSpc>
              <a:buNone/>
            </a:pPr>
            <a:r>
              <a:rPr lang="en-US" sz="3600" dirty="0"/>
              <a:t>Matthew 28:18-20 NKJV 18 And Jesus came and spoke to them, saying, "</a:t>
            </a:r>
            <a:r>
              <a:rPr lang="en-US" sz="3600" b="1" dirty="0">
                <a:solidFill>
                  <a:srgbClr val="FF0000"/>
                </a:solidFill>
                <a:highlight>
                  <a:srgbClr val="FFFF00"/>
                </a:highlight>
              </a:rPr>
              <a:t>All authority has been given to Me in heaven and on earth</a:t>
            </a:r>
            <a:r>
              <a:rPr lang="en-US" sz="3600" dirty="0"/>
              <a:t>. 19 "Go therefore and make disciples of all the nations, baptizing them in the name of the Father and of the Son and of the Holy Spirit, 20 "teaching them to observe all things that I have commanded you; and lo, I am with you always, even to the end of the age." Amen.</a:t>
            </a:r>
          </a:p>
        </p:txBody>
      </p:sp>
    </p:spTree>
    <p:extLst>
      <p:ext uri="{BB962C8B-B14F-4D97-AF65-F5344CB8AC3E}">
        <p14:creationId xmlns:p14="http://schemas.microsoft.com/office/powerpoint/2010/main" val="1558761333"/>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2"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1.01.14"/>
  <p:tag name="AS_TITLE" val="Aspose.Slides for .NET 4.0"/>
  <p:tag name="AS_VERSION" val="21.1"/>
</p:tagLst>
</file>

<file path=ppt/theme/theme1.xml><?xml version="1.0" encoding="utf-8"?>
<a:theme xmlns:a="http://schemas.openxmlformats.org/drawingml/2006/main">
  <a:themeElements>
    <a:clrScheme name=" 1">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702</Words>
  <Application>Microsoft Office PowerPoint</Application>
  <PresentationFormat>Widescreen</PresentationFormat>
  <Paragraphs>56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Thunderbird</vt:lpstr>
      <vt:lpstr>Times New Roman</vt:lpstr>
      <vt:lpstr>Zurich BlkEx BT Black</vt:lpstr>
      <vt:lpstr>Zurich Win95BT Roman</vt:lpstr>
      <vt:lpstr/>
      <vt:lpstr>PowerPoint Presentation</vt:lpstr>
      <vt:lpstr>“By what authority”</vt:lpstr>
      <vt:lpstr>No Clearer Test Of Discipleship</vt:lpstr>
      <vt:lpstr>Cannot claim Christ as our Savior unless we accept Him as our Lord </vt:lpstr>
      <vt:lpstr>“FROM HEAVEN, OR OF MEN?”</vt:lpstr>
      <vt:lpstr>Do Most People Not Realize The Need For Authority From Heaven?</vt:lpstr>
      <vt:lpstr>"Assume" Practices Are Acceptable</vt:lpstr>
      <vt:lpstr>FUNDAMENTAL DIFFERENCE IN THE MEMBER OF THE LORD'S  CHURCH AND THE DENOMINATIONAL WORLD IS ATTITUDE TOWARD AUTHORITY</vt:lpstr>
      <vt:lpstr>Sources Of Authority To Which Men Look:</vt:lpstr>
      <vt:lpstr>Sources Of Authority To Which Men Look:</vt:lpstr>
      <vt:lpstr>PRACTICES OF FORMER GENERATIONS IS AUTHORITY FOR SOME</vt:lpstr>
      <vt:lpstr>WHY IS THERE SO MUCH DISAGREEMENT AMONG THOSE WHO SAY THERE IS NEED FOR AUTHORITY AND THE SCRIPTURES ARE THE SOURCE OF AUTHORITY? </vt:lpstr>
      <vt:lpstr>Are We To Conclude That "Position" Is Unimportant Or That Differences Are Of No Concern?</vt:lpstr>
      <vt:lpstr>Does It Harmonize With God’s Revealed Will?</vt:lpstr>
      <vt:lpstr>“FROM HEAVEN, OR OF MEN?”</vt:lpstr>
      <vt:lpstr>Have You Recognized Authority of the Lord?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Gailen Evans</dc:creator>
  <cp:lastModifiedBy>Gailen Evans</cp:lastModifiedBy>
  <cp:revision>20</cp:revision>
  <cp:lastPrinted>2024-10-12T12:03:07Z</cp:lastPrinted>
  <dcterms:created xsi:type="dcterms:W3CDTF">2024-10-12T12:03:07Z</dcterms:created>
  <dcterms:modified xsi:type="dcterms:W3CDTF">2024-10-18T23:25:55Z</dcterms:modified>
</cp:coreProperties>
</file>